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8"/>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2" r:id="rId20"/>
    <p:sldId id="283" r:id="rId21"/>
    <p:sldId id="285" r:id="rId22"/>
    <p:sldId id="265" r:id="rId23"/>
    <p:sldId id="287" r:id="rId24"/>
    <p:sldId id="261" r:id="rId25"/>
    <p:sldId id="262"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40"/>
  </p:normalViewPr>
  <p:slideViewPr>
    <p:cSldViewPr snapToGrid="0" snapToObjects="1" showGuides="1">
      <p:cViewPr varScale="1">
        <p:scale>
          <a:sx n="97" d="100"/>
          <a:sy n="97" d="100"/>
        </p:scale>
        <p:origin x="82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19</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7/5/22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7/5/22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7/5/22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7/5/22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7/5/22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7/5/22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7/5/22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7/5/22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7/5/22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7/5/22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7/5/22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7/5/22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 | Entity Academy</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 Angle</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693628" y="3600761"/>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09592" y="3760948"/>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06818" y="3600761"/>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Evaluation 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a backwards elimination stepwise regression was performed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abnormal pain.</a:t>
            </a:r>
          </a:p>
          <a:p>
            <a:endParaRPr lang="en-US" dirty="0"/>
          </a:p>
          <a:p>
            <a:r>
              <a:rPr lang="en-US" dirty="0"/>
              <a:t>This backs up the idea that it is most likely that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a type of supervised machine learning called k-Nearest Neighbors, or </a:t>
            </a:r>
            <a:r>
              <a:rPr lang="en-US" dirty="0" err="1"/>
              <a:t>kNN</a:t>
            </a:r>
            <a:r>
              <a:rPr lang="en-US" dirty="0"/>
              <a:t> was performed on the data.</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was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 78%</a:t>
            </a:r>
            <a:endParaRPr lang="en-US" dirty="0"/>
          </a:p>
          <a:p>
            <a:pPr marL="0" indent="0">
              <a:buNone/>
            </a:pPr>
            <a:r>
              <a:rPr lang="en-US" dirty="0"/>
              <a:t>86% Abnormal Precision Rate</a:t>
            </a:r>
          </a:p>
          <a:p>
            <a:pPr marL="0" indent="0">
              <a:buNone/>
            </a:pPr>
            <a:r>
              <a:rPr lang="en-US" dirty="0"/>
              <a:t>66% Normal Precision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6" y="199714"/>
            <a:ext cx="3338288" cy="6186309"/>
          </a:xfrm>
          <a:prstGeom prst="rect">
            <a:avLst/>
          </a:prstGeom>
          <a:noFill/>
        </p:spPr>
        <p:txBody>
          <a:bodyPr wrap="square" rtlCol="0">
            <a:spAutoFit/>
          </a:bodyPr>
          <a:lstStyle/>
          <a:p>
            <a:pPr algn="ctr"/>
            <a:r>
              <a:rPr lang="en-US" b="1" dirty="0"/>
              <a:t>These visualizations show how the learning model clustered and predicted pain.</a:t>
            </a:r>
          </a:p>
          <a:p>
            <a:pPr marL="285750" indent="-285750" algn="r">
              <a:buFontTx/>
              <a:buChar char="-"/>
            </a:pPr>
            <a:endParaRPr lang="en-US" dirty="0"/>
          </a:p>
          <a:p>
            <a:pPr algn="r"/>
            <a:r>
              <a:rPr lang="en-US" b="1" dirty="0"/>
              <a:t>Purple:</a:t>
            </a:r>
            <a:r>
              <a:rPr lang="en-US" dirty="0"/>
              <a:t> Normal</a:t>
            </a:r>
          </a:p>
          <a:p>
            <a:pPr algn="r"/>
            <a:r>
              <a:rPr lang="en-US" b="1" dirty="0"/>
              <a:t>Green: </a:t>
            </a:r>
            <a:r>
              <a:rPr lang="en-US" dirty="0"/>
              <a:t>Abnormal</a:t>
            </a:r>
          </a:p>
          <a:p>
            <a:pPr algn="r"/>
            <a:r>
              <a:rPr lang="en-US" b="1" dirty="0"/>
              <a:t>Dark Purple Points:</a:t>
            </a:r>
            <a:r>
              <a:rPr lang="en-US" dirty="0"/>
              <a:t> </a:t>
            </a:r>
            <a:r>
              <a:rPr lang="en-US" i="1" dirty="0"/>
              <a:t>normal pain that wasn’t classified</a:t>
            </a:r>
          </a:p>
          <a:p>
            <a:pPr algn="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lesser accuracy for normal vs. abnormal pain.</a:t>
            </a:r>
          </a:p>
        </p:txBody>
      </p:sp>
      <p:sp>
        <p:nvSpPr>
          <p:cNvPr id="2" name="TextBox 1">
            <a:extLst>
              <a:ext uri="{FF2B5EF4-FFF2-40B4-BE49-F238E27FC236}">
                <a16:creationId xmlns:a16="http://schemas.microsoft.com/office/drawing/2014/main" id="{554964D7-5A9B-766C-8614-DA96894C5E0C}"/>
              </a:ext>
            </a:extLst>
          </p:cNvPr>
          <p:cNvSpPr txBox="1"/>
          <p:nvPr/>
        </p:nvSpPr>
        <p:spPr>
          <a:xfrm>
            <a:off x="4267199" y="209018"/>
            <a:ext cx="3940945" cy="1200329"/>
          </a:xfrm>
          <a:prstGeom prst="rect">
            <a:avLst/>
          </a:prstGeom>
          <a:noFill/>
        </p:spPr>
        <p:txBody>
          <a:bodyPr wrap="square" rtlCol="0">
            <a:spAutoFit/>
          </a:bodyPr>
          <a:lstStyle/>
          <a:p>
            <a:r>
              <a:rPr lang="en-US" b="1" u="sng" dirty="0"/>
              <a:t>4 Neighbors Rates:</a:t>
            </a:r>
          </a:p>
          <a:p>
            <a:r>
              <a:rPr lang="en-US" dirty="0"/>
              <a:t>81% Abnormal Precision Rate</a:t>
            </a:r>
          </a:p>
          <a:p>
            <a:r>
              <a:rPr lang="en-US" dirty="0"/>
              <a:t>69% Normal Precision Rate</a:t>
            </a:r>
          </a:p>
          <a:p>
            <a:endParaRPr lang="en-US" dirty="0"/>
          </a:p>
        </p:txBody>
      </p:sp>
      <p:sp>
        <p:nvSpPr>
          <p:cNvPr id="7" name="TextBox 6">
            <a:extLst>
              <a:ext uri="{FF2B5EF4-FFF2-40B4-BE49-F238E27FC236}">
                <a16:creationId xmlns:a16="http://schemas.microsoft.com/office/drawing/2014/main" id="{C6B069A6-E028-E416-2AE8-27F8ABE53DB6}"/>
              </a:ext>
            </a:extLst>
          </p:cNvPr>
          <p:cNvSpPr txBox="1"/>
          <p:nvPr/>
        </p:nvSpPr>
        <p:spPr>
          <a:xfrm>
            <a:off x="4267200" y="4940556"/>
            <a:ext cx="3940945" cy="1200329"/>
          </a:xfrm>
          <a:prstGeom prst="rect">
            <a:avLst/>
          </a:prstGeom>
          <a:noFill/>
        </p:spPr>
        <p:txBody>
          <a:bodyPr wrap="square" rtlCol="0">
            <a:spAutoFit/>
          </a:bodyPr>
          <a:lstStyle/>
          <a:p>
            <a:r>
              <a:rPr lang="en-US" b="1" u="sng" dirty="0"/>
              <a:t>24 Neighbors Rates:</a:t>
            </a:r>
          </a:p>
          <a:p>
            <a:r>
              <a:rPr lang="en-US" dirty="0"/>
              <a:t>82% Abnormal Precision Rate</a:t>
            </a:r>
          </a:p>
          <a:p>
            <a:r>
              <a:rPr lang="en-US" dirty="0"/>
              <a:t>68% Normal Precision Rate</a:t>
            </a:r>
          </a:p>
          <a:p>
            <a:endParaRPr lang="en-US" dirty="0"/>
          </a:p>
        </p:txBody>
      </p:sp>
    </p:spTree>
    <p:extLst>
      <p:ext uri="{BB962C8B-B14F-4D97-AF65-F5344CB8AC3E}">
        <p14:creationId xmlns:p14="http://schemas.microsoft.com/office/powerpoint/2010/main" val="3832768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Abnormal Lower Back Pain can accurately be predicted 78% of the time based on this data.</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back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becomes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confirmation that the patient is being truthful and allows the patient to be trusted and get the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32971</TotalTime>
  <Words>1281</Words>
  <Application>Microsoft Macintosh PowerPoint</Application>
  <PresentationFormat>Widescreen</PresentationFormat>
  <Paragraphs>142</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Evaluation Questions &amp; Results</vt:lpstr>
      <vt:lpstr>Which attributes have the greatest impact on lower back pain?</vt:lpstr>
      <vt:lpstr>Which attributes have the greatest impact on lower back pain?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16</cp:revision>
  <dcterms:created xsi:type="dcterms:W3CDTF">2022-06-17T04:27:29Z</dcterms:created>
  <dcterms:modified xsi:type="dcterms:W3CDTF">2022-07-17T16:48:29Z</dcterms:modified>
</cp:coreProperties>
</file>